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63" r:id="rId4"/>
    <p:sldId id="276" r:id="rId5"/>
    <p:sldId id="264" r:id="rId6"/>
    <p:sldId id="271" r:id="rId7"/>
    <p:sldId id="260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35"/>
    <a:srgbClr val="9EFF29"/>
    <a:srgbClr val="C80064"/>
    <a:srgbClr val="C33A1F"/>
    <a:srgbClr val="0000CC"/>
    <a:srgbClr val="FF2549"/>
    <a:srgbClr val="007033"/>
    <a:srgbClr val="D6370C"/>
    <a:srgbClr val="1D3A00"/>
    <a:srgbClr val="FF8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 snapToGrid="0">
      <p:cViewPr varScale="1">
        <p:scale>
          <a:sx n="93" d="100"/>
          <a:sy n="93" d="100"/>
        </p:scale>
        <p:origin x="744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obs\&#1578;&#1583;&#1585;&#1740;&#1587;\&#1662;&#1688;&#1608;&#1607;&#1588;%20&#1583;&#1585;%20&#1593;&#1604;&#1608;&#1605;%20&#1588;&#1606;&#1575;&#1582;&#1578;&#1740;\&#1601;&#1585;&#1586;&#1575;&#1606;&#1711;&#1575;&#1606;3\&#1705;&#1575;&#1585;&#1607;&#1575;&#1740;%20&#1662;&#1688;&#1608;&#1607;&#1588;&#1740;%20&#1576;&#1670;&#1607;%20&#1607;&#1575;\&#1670;&#1575;&#1585;&#1578;&#1607;&#157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a-IR" sz="1400"/>
              <a:t>میانگین</a:t>
            </a:r>
            <a:r>
              <a:rPr lang="fa-IR" sz="1400" baseline="0"/>
              <a:t> </a:t>
            </a:r>
            <a:r>
              <a:rPr lang="fa-IR" sz="1400"/>
              <a:t>خطاهای شناختی در</a:t>
            </a:r>
            <a:r>
              <a:rPr lang="fa-IR" sz="1400" baseline="0"/>
              <a:t> تفکر دختران نوجوان</a:t>
            </a:r>
            <a:endParaRPr lang="en-US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tx1">
            <a:lumMod val="50000"/>
            <a:lumOff val="5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tx1">
            <a:lumMod val="50000"/>
            <a:lumOff val="50000"/>
          </a:schemeClr>
        </a:solidFill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'خطای شناختی'!$A$2:$A$11</c:f>
              <c:strCache>
                <c:ptCount val="10"/>
                <c:pt idx="0">
                  <c:v>ذهن خوانی</c:v>
                </c:pt>
                <c:pt idx="1">
                  <c:v>عبارت های باید دار</c:v>
                </c:pt>
                <c:pt idx="2">
                  <c:v>پیشگویی آینده</c:v>
                </c:pt>
                <c:pt idx="3">
                  <c:v>برچسب زدن</c:v>
                </c:pt>
                <c:pt idx="4">
                  <c:v>تفکر همه یا هیچ</c:v>
                </c:pt>
                <c:pt idx="5">
                  <c:v>نتیجه گیری احساسی</c:v>
                </c:pt>
                <c:pt idx="6">
                  <c:v>کوچک نمایی نقاط مثبت</c:v>
                </c:pt>
                <c:pt idx="7">
                  <c:v>تصفیه ذهنی</c:v>
                </c:pt>
                <c:pt idx="8">
                  <c:v>تعمیم بیش از حد</c:v>
                </c:pt>
                <c:pt idx="9">
                  <c:v>شخصی سازی</c:v>
                </c:pt>
              </c:strCache>
            </c:strRef>
          </c:cat>
          <c:val>
            <c:numRef>
              <c:f>'خطای شناختی'!$B$2:$B$11</c:f>
              <c:numCache>
                <c:formatCode>General</c:formatCode>
                <c:ptCount val="10"/>
                <c:pt idx="0">
                  <c:v>9.7100000000000009</c:v>
                </c:pt>
                <c:pt idx="1">
                  <c:v>8.73</c:v>
                </c:pt>
                <c:pt idx="2">
                  <c:v>8.66</c:v>
                </c:pt>
                <c:pt idx="3">
                  <c:v>7.36</c:v>
                </c:pt>
                <c:pt idx="4">
                  <c:v>7.3</c:v>
                </c:pt>
                <c:pt idx="5">
                  <c:v>7.23</c:v>
                </c:pt>
                <c:pt idx="6">
                  <c:v>6.98</c:v>
                </c:pt>
                <c:pt idx="7">
                  <c:v>6.93</c:v>
                </c:pt>
                <c:pt idx="8">
                  <c:v>6.79</c:v>
                </c:pt>
                <c:pt idx="9">
                  <c:v>6.36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51-41D1-ABC6-9367E00EA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73723792"/>
        <c:axId val="2073724208"/>
        <c:axId val="0"/>
      </c:bar3DChart>
      <c:catAx>
        <c:axId val="2073723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3724208"/>
        <c:crosses val="autoZero"/>
        <c:auto val="1"/>
        <c:lblAlgn val="ctr"/>
        <c:lblOffset val="100"/>
        <c:noMultiLvlLbl val="0"/>
      </c:catAx>
      <c:valAx>
        <c:axId val="2073724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3723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39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67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7703" y="1784556"/>
            <a:ext cx="8229600" cy="1688688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328" y="3694468"/>
            <a:ext cx="8229600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47" y="224337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312606"/>
            <a:ext cx="8246070" cy="3465870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106" y="406537"/>
            <a:ext cx="6283782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9238" y="1268361"/>
            <a:ext cx="6304935" cy="3420136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92" y="271648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655517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127914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2" y="1655517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2" y="2127914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90D0738E-970F-488B-9850-62ED5832B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5737" y="3595316"/>
            <a:ext cx="3925528" cy="1274139"/>
          </a:xfrm>
        </p:spPr>
        <p:txBody>
          <a:bodyPr>
            <a:noAutofit/>
          </a:bodyPr>
          <a:lstStyle/>
          <a:p>
            <a:pPr rtl="1"/>
            <a:r>
              <a:rPr lang="fa-IR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2  Elm Border" panose="00000400000000000000" pitchFamily="2" charset="-78"/>
              </a:rPr>
              <a:t>مهان فرزی _ مبینا منصوریان</a:t>
            </a: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  <a:cs typeface="2  Elm Border" panose="00000400000000000000" pitchFamily="2" charset="-78"/>
            </a:endParaRPr>
          </a:p>
          <a:p>
            <a:pPr rtl="1"/>
            <a:r>
              <a:rPr lang="fa-IR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2  Elm Border" panose="00000400000000000000" pitchFamily="2" charset="-78"/>
              </a:rPr>
              <a:t> دبیرستان فرزانگان 3</a:t>
            </a:r>
          </a:p>
          <a:p>
            <a:pPr rtl="1"/>
            <a:r>
              <a:rPr lang="fa-IR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2  Elm Border" panose="00000400000000000000" pitchFamily="2" charset="-78"/>
              </a:rPr>
              <a:t>دبیر: مینا براتی</a:t>
            </a:r>
          </a:p>
          <a:p>
            <a:pPr rtl="1"/>
            <a:r>
              <a:rPr lang="fa-IR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2  Elm Border" panose="00000400000000000000" pitchFamily="2" charset="-78"/>
              </a:rPr>
              <a:t>سال تحصیلی 1401-1400</a:t>
            </a: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  <a:cs typeface="2  Elm Border" panose="00000400000000000000" pitchFamily="2" charset="-78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1F9FE55-1692-4E0C-B3EA-7951448A7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8764" y="1114619"/>
            <a:ext cx="4897581" cy="291906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Cognitive Errors </a:t>
            </a:r>
            <a:r>
              <a:rPr lang="fa-IR" sz="2400" dirty="0">
                <a:solidFill>
                  <a:schemeClr val="tx1"/>
                </a:solidFill>
              </a:rPr>
              <a:t>خطاهای شناختی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2" descr="File:Sampad.svg">
            <a:extLst>
              <a:ext uri="{FF2B5EF4-FFF2-40B4-BE49-F238E27FC236}">
                <a16:creationId xmlns:a16="http://schemas.microsoft.com/office/drawing/2014/main" id="{771C3D70-062B-46BE-BCF7-5D5A8462A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265" y="11017"/>
            <a:ext cx="627961" cy="62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6">
            <a:extLst>
              <a:ext uri="{FF2B5EF4-FFF2-40B4-BE49-F238E27FC236}">
                <a16:creationId xmlns:a16="http://schemas.microsoft.com/office/drawing/2014/main" id="{87D1A3AD-9F8F-43F7-82C5-4A70F78C57B8}"/>
              </a:ext>
            </a:extLst>
          </p:cNvPr>
          <p:cNvSpPr txBox="1">
            <a:spLocks/>
          </p:cNvSpPr>
          <p:nvPr/>
        </p:nvSpPr>
        <p:spPr>
          <a:xfrm>
            <a:off x="8698419" y="4779603"/>
            <a:ext cx="444949" cy="508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400" dirty="0">
                <a:solidFill>
                  <a:schemeClr val="accent5">
                    <a:lumMod val="20000"/>
                    <a:lumOff val="80000"/>
                  </a:schemeClr>
                </a:solidFill>
                <a:cs typeface="2  Elm Border" panose="00000400000000000000" pitchFamily="2" charset="-78"/>
              </a:rPr>
              <a:t>1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cs typeface="2  Elm Borde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237" y="1915282"/>
            <a:ext cx="8419182" cy="2216043"/>
          </a:xfrm>
        </p:spPr>
        <p:txBody>
          <a:bodyPr>
            <a:normAutofit/>
          </a:bodyPr>
          <a:lstStyle/>
          <a:p>
            <a:pPr algn="ctr" rtl="1"/>
            <a:r>
              <a:rPr lang="fa-IR" dirty="0">
                <a:solidFill>
                  <a:schemeClr val="accent2">
                    <a:lumMod val="60000"/>
                    <a:lumOff val="40000"/>
                  </a:schemeClr>
                </a:solidFill>
                <a:cs typeface="2  Elm Border" panose="00000400000000000000" pitchFamily="2" charset="-78"/>
              </a:rPr>
              <a:t>بررسی رایج‌ترین خطاهای شناختی موجود در تفکر نوجوانان دختر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cs typeface="2  Elm Border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7188" y="353986"/>
            <a:ext cx="2854077" cy="921327"/>
          </a:xfrm>
        </p:spPr>
        <p:txBody>
          <a:bodyPr>
            <a:noAutofit/>
          </a:bodyPr>
          <a:lstStyle/>
          <a:p>
            <a:pPr algn="ctr" rtl="1"/>
            <a:r>
              <a:rPr lang="fa-IR" sz="4800" dirty="0">
                <a:solidFill>
                  <a:schemeClr val="accent6">
                    <a:lumMod val="75000"/>
                  </a:schemeClr>
                </a:solidFill>
                <a:cs typeface="2  Elm Border" panose="00000400000000000000" pitchFamily="2" charset="-78"/>
              </a:rPr>
              <a:t>عنوان</a:t>
            </a:r>
            <a:endParaRPr lang="en-US" sz="4800" dirty="0">
              <a:solidFill>
                <a:schemeClr val="accent6">
                  <a:lumMod val="75000"/>
                </a:schemeClr>
              </a:solidFill>
              <a:cs typeface="2  Elm Border" panose="00000400000000000000" pitchFamily="2" charset="-78"/>
            </a:endParaRPr>
          </a:p>
        </p:txBody>
      </p:sp>
      <p:pic>
        <p:nvPicPr>
          <p:cNvPr id="4" name="Picture 2" descr="File:Sampad.svg">
            <a:extLst>
              <a:ext uri="{FF2B5EF4-FFF2-40B4-BE49-F238E27FC236}">
                <a16:creationId xmlns:a16="http://schemas.microsoft.com/office/drawing/2014/main" id="{6404CFAE-0FD6-4F34-8779-4604A015E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265" y="11017"/>
            <a:ext cx="627961" cy="62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6">
            <a:extLst>
              <a:ext uri="{FF2B5EF4-FFF2-40B4-BE49-F238E27FC236}">
                <a16:creationId xmlns:a16="http://schemas.microsoft.com/office/drawing/2014/main" id="{9CDA89D0-F2F7-4A00-808F-FB864097103A}"/>
              </a:ext>
            </a:extLst>
          </p:cNvPr>
          <p:cNvSpPr txBox="1">
            <a:spLocks/>
          </p:cNvSpPr>
          <p:nvPr/>
        </p:nvSpPr>
        <p:spPr>
          <a:xfrm>
            <a:off x="8698419" y="4779603"/>
            <a:ext cx="444949" cy="508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400" dirty="0">
                <a:solidFill>
                  <a:schemeClr val="accent5">
                    <a:lumMod val="20000"/>
                    <a:lumOff val="80000"/>
                  </a:schemeClr>
                </a:solidFill>
                <a:cs typeface="2  Elm Border" panose="00000400000000000000" pitchFamily="2" charset="-78"/>
              </a:rPr>
              <a:t>2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cs typeface="2  Elm Borde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394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256">
        <p:fade/>
      </p:transition>
    </mc:Choice>
    <mc:Fallback xmlns="">
      <p:transition spd="med" advTm="1525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2406" y="171010"/>
            <a:ext cx="6283782" cy="725349"/>
          </a:xfrm>
        </p:spPr>
        <p:txBody>
          <a:bodyPr/>
          <a:lstStyle/>
          <a:p>
            <a:pPr algn="r"/>
            <a:r>
              <a:rPr lang="fa-IR" dirty="0">
                <a:solidFill>
                  <a:schemeClr val="accent6">
                    <a:lumMod val="75000"/>
                  </a:schemeClr>
                </a:solidFill>
                <a:cs typeface="2  Elm Border" panose="00000400000000000000" pitchFamily="2" charset="-78"/>
              </a:rPr>
              <a:t>بیان مسئله</a:t>
            </a:r>
            <a:endParaRPr lang="en-US" dirty="0">
              <a:solidFill>
                <a:schemeClr val="accent6">
                  <a:lumMod val="75000"/>
                </a:schemeClr>
              </a:solidFill>
              <a:cs typeface="2  Elm Borde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9692" y="896360"/>
            <a:ext cx="6989618" cy="2982913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fa-IR" dirty="0">
                <a:solidFill>
                  <a:schemeClr val="tx1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خطاهای شناختی: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chemeClr val="tx1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الگوهایی از تفکرات اغراق شده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chemeClr val="tx1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پارادایم‌های غلط تفکر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chemeClr val="tx1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تداخل با تصمیم‌گیری صحیح</a:t>
            </a:r>
          </a:p>
          <a:p>
            <a:pPr algn="r" rtl="1">
              <a:buFont typeface="Wingdings" panose="05000000000000000000" pitchFamily="2" charset="2"/>
              <a:buChar char="Ø"/>
            </a:pPr>
            <a:endParaRPr lang="fa-IR" sz="2400" dirty="0">
              <a:solidFill>
                <a:schemeClr val="tx1"/>
              </a:solidFill>
              <a:latin typeface="IRMitra" panose="02000506000000020002" pitchFamily="2" charset="-78"/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Ø"/>
            </a:pPr>
            <a:endParaRPr lang="fa-IR" sz="2400" dirty="0">
              <a:solidFill>
                <a:schemeClr val="tx1"/>
              </a:solidFill>
              <a:latin typeface="IRMitra" panose="02000506000000020002" pitchFamily="2" charset="-78"/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chemeClr val="tx1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10 نوع از رایج‌ترین خطاهای شناختی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33" y="2716116"/>
            <a:ext cx="2326313" cy="232631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File:Sampad.svg">
            <a:extLst>
              <a:ext uri="{FF2B5EF4-FFF2-40B4-BE49-F238E27FC236}">
                <a16:creationId xmlns:a16="http://schemas.microsoft.com/office/drawing/2014/main" id="{6562753A-C597-4554-BB1F-4A71BF2B6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265" y="11017"/>
            <a:ext cx="627961" cy="62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6">
            <a:extLst>
              <a:ext uri="{FF2B5EF4-FFF2-40B4-BE49-F238E27FC236}">
                <a16:creationId xmlns:a16="http://schemas.microsoft.com/office/drawing/2014/main" id="{389B874E-6F96-4F37-97A9-81BC7BBB19E2}"/>
              </a:ext>
            </a:extLst>
          </p:cNvPr>
          <p:cNvSpPr txBox="1">
            <a:spLocks/>
          </p:cNvSpPr>
          <p:nvPr/>
        </p:nvSpPr>
        <p:spPr>
          <a:xfrm>
            <a:off x="8698419" y="4779603"/>
            <a:ext cx="444949" cy="508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400" dirty="0">
                <a:solidFill>
                  <a:schemeClr val="tx2">
                    <a:lumMod val="60000"/>
                    <a:lumOff val="40000"/>
                  </a:schemeClr>
                </a:solidFill>
                <a:cs typeface="2  Elm Border" panose="00000400000000000000" pitchFamily="2" charset="-78"/>
              </a:rPr>
              <a:t>3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cs typeface="2  Elm Border" panose="000004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1BEAA2-402C-39AD-389E-D952D9CD0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1989" y="938475"/>
            <a:ext cx="2209489" cy="148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38171"/>
      </p:ext>
    </p:extLst>
  </p:cSld>
  <p:clrMapOvr>
    <a:masterClrMapping/>
  </p:clrMapOvr>
  <p:transition spd="med" advTm="9557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784EC5-91E5-A11B-6952-2DE479DD0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D2EAAC2-1D63-3BE5-D321-3F2E272E4E6E}"/>
              </a:ext>
            </a:extLst>
          </p:cNvPr>
          <p:cNvSpPr/>
          <p:nvPr/>
        </p:nvSpPr>
        <p:spPr>
          <a:xfrm>
            <a:off x="2919470" y="1244906"/>
            <a:ext cx="3701667" cy="24347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89C432C-3159-53B6-38E6-B2B1DE30D2C1}"/>
              </a:ext>
            </a:extLst>
          </p:cNvPr>
          <p:cNvCxnSpPr>
            <a:cxnSpLocks/>
          </p:cNvCxnSpPr>
          <p:nvPr/>
        </p:nvCxnSpPr>
        <p:spPr>
          <a:xfrm flipH="1" flipV="1">
            <a:off x="2104222" y="804231"/>
            <a:ext cx="1266940" cy="85105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D59D5E7-DA56-90EC-B17A-0F0EDCCA21C7}"/>
              </a:ext>
            </a:extLst>
          </p:cNvPr>
          <p:cNvCxnSpPr>
            <a:cxnSpLocks/>
          </p:cNvCxnSpPr>
          <p:nvPr/>
        </p:nvCxnSpPr>
        <p:spPr>
          <a:xfrm flipH="1">
            <a:off x="2104222" y="2462270"/>
            <a:ext cx="81524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53CEF95-8CEC-645F-206F-CAD57D4ECD26}"/>
              </a:ext>
            </a:extLst>
          </p:cNvPr>
          <p:cNvCxnSpPr>
            <a:cxnSpLocks/>
          </p:cNvCxnSpPr>
          <p:nvPr/>
        </p:nvCxnSpPr>
        <p:spPr>
          <a:xfrm flipH="1">
            <a:off x="2511846" y="3210730"/>
            <a:ext cx="815248" cy="96776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6B01AAC-16EA-E2CC-BB3F-9637EE6A598C}"/>
              </a:ext>
            </a:extLst>
          </p:cNvPr>
          <p:cNvCxnSpPr>
            <a:cxnSpLocks/>
          </p:cNvCxnSpPr>
          <p:nvPr/>
        </p:nvCxnSpPr>
        <p:spPr>
          <a:xfrm>
            <a:off x="6621137" y="2478795"/>
            <a:ext cx="88135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D486823-D8FD-F744-7E0B-D8F2FD688688}"/>
              </a:ext>
            </a:extLst>
          </p:cNvPr>
          <p:cNvCxnSpPr>
            <a:cxnSpLocks/>
          </p:cNvCxnSpPr>
          <p:nvPr/>
        </p:nvCxnSpPr>
        <p:spPr>
          <a:xfrm>
            <a:off x="6387946" y="3049836"/>
            <a:ext cx="1411996" cy="80761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2E5DB3F6-596D-8838-7EB1-5CF55B742053}"/>
              </a:ext>
            </a:extLst>
          </p:cNvPr>
          <p:cNvCxnSpPr>
            <a:cxnSpLocks/>
          </p:cNvCxnSpPr>
          <p:nvPr/>
        </p:nvCxnSpPr>
        <p:spPr>
          <a:xfrm flipV="1">
            <a:off x="6235547" y="660668"/>
            <a:ext cx="1344058" cy="102979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C290D1A-DF86-AC81-C932-C4D630D0FD92}"/>
              </a:ext>
            </a:extLst>
          </p:cNvPr>
          <p:cNvCxnSpPr>
            <a:cxnSpLocks/>
          </p:cNvCxnSpPr>
          <p:nvPr/>
        </p:nvCxnSpPr>
        <p:spPr>
          <a:xfrm>
            <a:off x="5559846" y="3547431"/>
            <a:ext cx="675701" cy="62004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C16D13C-2924-2594-65BD-FDFC24ADF32C}"/>
              </a:ext>
            </a:extLst>
          </p:cNvPr>
          <p:cNvCxnSpPr>
            <a:cxnSpLocks/>
          </p:cNvCxnSpPr>
          <p:nvPr/>
        </p:nvCxnSpPr>
        <p:spPr>
          <a:xfrm flipH="1">
            <a:off x="4215788" y="3654847"/>
            <a:ext cx="214829" cy="7298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7EBEF6E5-7F31-51AB-4AA1-0FA75CC0DE24}"/>
              </a:ext>
            </a:extLst>
          </p:cNvPr>
          <p:cNvCxnSpPr>
            <a:cxnSpLocks/>
          </p:cNvCxnSpPr>
          <p:nvPr/>
        </p:nvCxnSpPr>
        <p:spPr>
          <a:xfrm flipV="1">
            <a:off x="5288096" y="506042"/>
            <a:ext cx="201444" cy="7829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D5429292-AF9F-A6F1-6B30-A28314D630EF}"/>
              </a:ext>
            </a:extLst>
          </p:cNvPr>
          <p:cNvCxnSpPr>
            <a:cxnSpLocks/>
          </p:cNvCxnSpPr>
          <p:nvPr/>
        </p:nvCxnSpPr>
        <p:spPr>
          <a:xfrm flipH="1" flipV="1">
            <a:off x="4103783" y="598705"/>
            <a:ext cx="132203" cy="6792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5" name="Content Placeholder 30">
            <a:extLst>
              <a:ext uri="{FF2B5EF4-FFF2-40B4-BE49-F238E27FC236}">
                <a16:creationId xmlns:a16="http://schemas.microsoft.com/office/drawing/2014/main" id="{AD9860FE-5315-C0D6-84F7-C5F01FF153EA}"/>
              </a:ext>
            </a:extLst>
          </p:cNvPr>
          <p:cNvSpPr txBox="1">
            <a:spLocks/>
          </p:cNvSpPr>
          <p:nvPr/>
        </p:nvSpPr>
        <p:spPr>
          <a:xfrm>
            <a:off x="3275874" y="1729649"/>
            <a:ext cx="2908260" cy="167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latin typeface="Century Schoolbook" panose="02040604050505020304" pitchFamily="18" charset="0"/>
              </a:rPr>
              <a:t>Cognitive</a:t>
            </a:r>
          </a:p>
          <a:p>
            <a:pPr algn="ctr"/>
            <a:r>
              <a:rPr lang="en-US" sz="4400" dirty="0">
                <a:latin typeface="Century Schoolbook" panose="02040604050505020304" pitchFamily="18" charset="0"/>
              </a:rPr>
              <a:t>Errors</a:t>
            </a:r>
          </a:p>
        </p:txBody>
      </p:sp>
      <p:sp>
        <p:nvSpPr>
          <p:cNvPr id="107" name="Google Shape;200;p21">
            <a:extLst>
              <a:ext uri="{FF2B5EF4-FFF2-40B4-BE49-F238E27FC236}">
                <a16:creationId xmlns:a16="http://schemas.microsoft.com/office/drawing/2014/main" id="{C44835F8-02C5-7F32-9C8D-6C9CB2FD320D}"/>
              </a:ext>
            </a:extLst>
          </p:cNvPr>
          <p:cNvSpPr/>
          <p:nvPr/>
        </p:nvSpPr>
        <p:spPr>
          <a:xfrm>
            <a:off x="2368289" y="896568"/>
            <a:ext cx="408300" cy="408300"/>
          </a:xfrm>
          <a:prstGeom prst="ellipse">
            <a:avLst/>
          </a:prstGeom>
          <a:solidFill>
            <a:schemeClr val="dk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8" name="Google Shape;203;p21">
            <a:extLst>
              <a:ext uri="{FF2B5EF4-FFF2-40B4-BE49-F238E27FC236}">
                <a16:creationId xmlns:a16="http://schemas.microsoft.com/office/drawing/2014/main" id="{4AF5F75B-AB32-E2EA-BED9-5FEECFCA3820}"/>
              </a:ext>
            </a:extLst>
          </p:cNvPr>
          <p:cNvSpPr/>
          <p:nvPr/>
        </p:nvSpPr>
        <p:spPr>
          <a:xfrm>
            <a:off x="2358916" y="2274645"/>
            <a:ext cx="408300" cy="4083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09" name="Google Shape;197;p21">
            <a:extLst>
              <a:ext uri="{FF2B5EF4-FFF2-40B4-BE49-F238E27FC236}">
                <a16:creationId xmlns:a16="http://schemas.microsoft.com/office/drawing/2014/main" id="{65601A32-4899-EABB-378B-0B3CBAB322F5}"/>
              </a:ext>
            </a:extLst>
          </p:cNvPr>
          <p:cNvSpPr/>
          <p:nvPr/>
        </p:nvSpPr>
        <p:spPr>
          <a:xfrm>
            <a:off x="2774192" y="3360243"/>
            <a:ext cx="408300" cy="4083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10" name="Google Shape;206;p21">
            <a:extLst>
              <a:ext uri="{FF2B5EF4-FFF2-40B4-BE49-F238E27FC236}">
                <a16:creationId xmlns:a16="http://schemas.microsoft.com/office/drawing/2014/main" id="{DD3A64D8-0F31-007A-6D93-8DBEB61C57AD}"/>
              </a:ext>
            </a:extLst>
          </p:cNvPr>
          <p:cNvSpPr/>
          <p:nvPr/>
        </p:nvSpPr>
        <p:spPr>
          <a:xfrm>
            <a:off x="4176891" y="3694444"/>
            <a:ext cx="408300" cy="4083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04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11" name="Google Shape;209;p21">
            <a:extLst>
              <a:ext uri="{FF2B5EF4-FFF2-40B4-BE49-F238E27FC236}">
                <a16:creationId xmlns:a16="http://schemas.microsoft.com/office/drawing/2014/main" id="{047DE25B-AEC1-4701-BC3E-6A41C26DAADF}"/>
              </a:ext>
            </a:extLst>
          </p:cNvPr>
          <p:cNvSpPr/>
          <p:nvPr/>
        </p:nvSpPr>
        <p:spPr>
          <a:xfrm>
            <a:off x="5572022" y="3547431"/>
            <a:ext cx="408300" cy="4083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05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2" name="Google Shape;212;p21">
            <a:extLst>
              <a:ext uri="{FF2B5EF4-FFF2-40B4-BE49-F238E27FC236}">
                <a16:creationId xmlns:a16="http://schemas.microsoft.com/office/drawing/2014/main" id="{74D1C715-019F-D3DC-9D3A-288CBE314442}"/>
              </a:ext>
            </a:extLst>
          </p:cNvPr>
          <p:cNvSpPr/>
          <p:nvPr/>
        </p:nvSpPr>
        <p:spPr>
          <a:xfrm>
            <a:off x="6857662" y="3286144"/>
            <a:ext cx="408300" cy="4083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06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4" name="Google Shape;200;p21">
            <a:extLst>
              <a:ext uri="{FF2B5EF4-FFF2-40B4-BE49-F238E27FC236}">
                <a16:creationId xmlns:a16="http://schemas.microsoft.com/office/drawing/2014/main" id="{FA581B47-8FE7-BCF7-1D0D-FDBBFF8B3050}"/>
              </a:ext>
            </a:extLst>
          </p:cNvPr>
          <p:cNvSpPr/>
          <p:nvPr/>
        </p:nvSpPr>
        <p:spPr>
          <a:xfrm>
            <a:off x="3982260" y="847623"/>
            <a:ext cx="408300" cy="408300"/>
          </a:xfrm>
          <a:prstGeom prst="ellipse">
            <a:avLst/>
          </a:prstGeom>
          <a:solidFill>
            <a:srgbClr val="337291"/>
          </a:solidFill>
          <a:ln w="19050" cap="flat" cmpd="sng">
            <a:solidFill>
              <a:srgbClr val="64DEA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100"/>
              <a:buFont typeface="Arial"/>
              <a:buNone/>
              <a:tabLst/>
              <a:defRPr/>
            </a:pPr>
            <a:r>
              <a:rPr kumimoji="0" lang="en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" name="Google Shape;203;p21">
            <a:extLst>
              <a:ext uri="{FF2B5EF4-FFF2-40B4-BE49-F238E27FC236}">
                <a16:creationId xmlns:a16="http://schemas.microsoft.com/office/drawing/2014/main" id="{F45EA6CA-3C06-6D89-5BFC-5FF96160BB1C}"/>
              </a:ext>
            </a:extLst>
          </p:cNvPr>
          <p:cNvSpPr/>
          <p:nvPr/>
        </p:nvSpPr>
        <p:spPr>
          <a:xfrm>
            <a:off x="6768850" y="2256405"/>
            <a:ext cx="408300" cy="408300"/>
          </a:xfrm>
          <a:prstGeom prst="ellipse">
            <a:avLst/>
          </a:prstGeom>
          <a:solidFill>
            <a:srgbClr val="67BCD6"/>
          </a:solidFill>
          <a:ln w="19050" cap="flat" cmpd="sng">
            <a:solidFill>
              <a:srgbClr val="0096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100"/>
              <a:buFont typeface="Arial"/>
              <a:buNone/>
              <a:tabLst/>
              <a:defRPr/>
            </a:pPr>
            <a:r>
              <a:rPr kumimoji="0" lang="en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07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" name="Google Shape;206;p21">
            <a:extLst>
              <a:ext uri="{FF2B5EF4-FFF2-40B4-BE49-F238E27FC236}">
                <a16:creationId xmlns:a16="http://schemas.microsoft.com/office/drawing/2014/main" id="{9C8783E4-5EA5-DAB1-1DAF-B1CD0C7512B7}"/>
              </a:ext>
            </a:extLst>
          </p:cNvPr>
          <p:cNvSpPr/>
          <p:nvPr/>
        </p:nvSpPr>
        <p:spPr>
          <a:xfrm>
            <a:off x="6846645" y="912468"/>
            <a:ext cx="408300" cy="408300"/>
          </a:xfrm>
          <a:prstGeom prst="ellipse">
            <a:avLst/>
          </a:prstGeom>
          <a:solidFill>
            <a:srgbClr val="64DEAE"/>
          </a:solidFill>
          <a:ln w="19050" cap="flat" cmpd="sng">
            <a:solidFill>
              <a:srgbClr val="0096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100"/>
              <a:buFont typeface="Arial"/>
              <a:buNone/>
              <a:tabLst/>
              <a:defRPr/>
            </a:pPr>
            <a:r>
              <a:rPr kumimoji="0" lang="en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08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" name="Google Shape;212;p21">
            <a:extLst>
              <a:ext uri="{FF2B5EF4-FFF2-40B4-BE49-F238E27FC236}">
                <a16:creationId xmlns:a16="http://schemas.microsoft.com/office/drawing/2014/main" id="{CC9EE201-2F32-42F0-41CF-72F64076461E}"/>
              </a:ext>
            </a:extLst>
          </p:cNvPr>
          <p:cNvSpPr/>
          <p:nvPr/>
        </p:nvSpPr>
        <p:spPr>
          <a:xfrm>
            <a:off x="5221319" y="863473"/>
            <a:ext cx="408300" cy="408300"/>
          </a:xfrm>
          <a:prstGeom prst="ellipse">
            <a:avLst/>
          </a:prstGeom>
          <a:solidFill>
            <a:srgbClr val="0C343D"/>
          </a:solidFill>
          <a:ln w="19050" cap="flat" cmpd="sng">
            <a:solidFill>
              <a:srgbClr val="67BC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100"/>
              <a:buFont typeface="Arial"/>
              <a:buNone/>
              <a:tabLst/>
              <a:defRPr/>
            </a:pPr>
            <a:r>
              <a:rPr kumimoji="0" lang="en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09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1" name="Picture 2" descr="File:Sampad.svg">
            <a:extLst>
              <a:ext uri="{FF2B5EF4-FFF2-40B4-BE49-F238E27FC236}">
                <a16:creationId xmlns:a16="http://schemas.microsoft.com/office/drawing/2014/main" id="{D80CFAFE-30DF-A9F6-CE2E-1D51CF8E6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265" y="11017"/>
            <a:ext cx="627961" cy="62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Subtitle 6">
            <a:extLst>
              <a:ext uri="{FF2B5EF4-FFF2-40B4-BE49-F238E27FC236}">
                <a16:creationId xmlns:a16="http://schemas.microsoft.com/office/drawing/2014/main" id="{C4A27906-3C38-293D-C3D2-0A394651852E}"/>
              </a:ext>
            </a:extLst>
          </p:cNvPr>
          <p:cNvSpPr txBox="1">
            <a:spLocks/>
          </p:cNvSpPr>
          <p:nvPr/>
        </p:nvSpPr>
        <p:spPr>
          <a:xfrm>
            <a:off x="8698419" y="4779603"/>
            <a:ext cx="444949" cy="508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400" dirty="0">
                <a:solidFill>
                  <a:schemeClr val="tx2">
                    <a:lumMod val="60000"/>
                    <a:lumOff val="40000"/>
                  </a:schemeClr>
                </a:solidFill>
                <a:cs typeface="2  Elm Border" panose="00000400000000000000" pitchFamily="2" charset="-78"/>
              </a:rPr>
              <a:t>4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cs typeface="2  Elm Border" panose="00000400000000000000" pitchFamily="2" charset="-78"/>
            </a:endParaRPr>
          </a:p>
        </p:txBody>
      </p:sp>
      <p:sp>
        <p:nvSpPr>
          <p:cNvPr id="123" name="Content Placeholder 30">
            <a:extLst>
              <a:ext uri="{FF2B5EF4-FFF2-40B4-BE49-F238E27FC236}">
                <a16:creationId xmlns:a16="http://schemas.microsoft.com/office/drawing/2014/main" id="{173021BA-AC30-407E-39F2-BEC989E58EFC}"/>
              </a:ext>
            </a:extLst>
          </p:cNvPr>
          <p:cNvSpPr txBox="1">
            <a:spLocks/>
          </p:cNvSpPr>
          <p:nvPr/>
        </p:nvSpPr>
        <p:spPr>
          <a:xfrm>
            <a:off x="-74306" y="346924"/>
            <a:ext cx="2442595" cy="473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Century Schoolbook" panose="02040604050505020304" pitchFamily="18" charset="0"/>
              </a:rPr>
              <a:t>Mind reading</a:t>
            </a:r>
          </a:p>
        </p:txBody>
      </p:sp>
      <p:sp>
        <p:nvSpPr>
          <p:cNvPr id="124" name="Content Placeholder 30">
            <a:extLst>
              <a:ext uri="{FF2B5EF4-FFF2-40B4-BE49-F238E27FC236}">
                <a16:creationId xmlns:a16="http://schemas.microsoft.com/office/drawing/2014/main" id="{FAE562B9-D1AE-29F8-7C27-066228CC9173}"/>
              </a:ext>
            </a:extLst>
          </p:cNvPr>
          <p:cNvSpPr txBox="1">
            <a:spLocks/>
          </p:cNvSpPr>
          <p:nvPr/>
        </p:nvSpPr>
        <p:spPr>
          <a:xfrm>
            <a:off x="-150479" y="656604"/>
            <a:ext cx="2442595" cy="473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dirty="0">
                <a:latin typeface="Century Schoolbook" panose="02040604050505020304" pitchFamily="18" charset="0"/>
                <a:cs typeface="B Nazanin" panose="00000400000000000000" pitchFamily="2" charset="-78"/>
              </a:rPr>
              <a:t>ذهن خوانی</a:t>
            </a:r>
            <a:endParaRPr lang="en-US" sz="2000" dirty="0">
              <a:latin typeface="Century Schoolbook" panose="02040604050505020304" pitchFamily="18" charset="0"/>
              <a:cs typeface="B Nazanin" panose="00000400000000000000" pitchFamily="2" charset="-78"/>
            </a:endParaRPr>
          </a:p>
        </p:txBody>
      </p:sp>
      <p:sp>
        <p:nvSpPr>
          <p:cNvPr id="125" name="Content Placeholder 30">
            <a:extLst>
              <a:ext uri="{FF2B5EF4-FFF2-40B4-BE49-F238E27FC236}">
                <a16:creationId xmlns:a16="http://schemas.microsoft.com/office/drawing/2014/main" id="{12D4686A-0629-23C1-5341-224891107B84}"/>
              </a:ext>
            </a:extLst>
          </p:cNvPr>
          <p:cNvSpPr txBox="1">
            <a:spLocks/>
          </p:cNvSpPr>
          <p:nvPr/>
        </p:nvSpPr>
        <p:spPr>
          <a:xfrm>
            <a:off x="-61819" y="1977397"/>
            <a:ext cx="2344608" cy="558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Century Schoolbook" panose="02040604050505020304" pitchFamily="18" charset="0"/>
              </a:rPr>
              <a:t>Fortune telling</a:t>
            </a:r>
          </a:p>
        </p:txBody>
      </p:sp>
      <p:sp>
        <p:nvSpPr>
          <p:cNvPr id="126" name="Content Placeholder 30">
            <a:extLst>
              <a:ext uri="{FF2B5EF4-FFF2-40B4-BE49-F238E27FC236}">
                <a16:creationId xmlns:a16="http://schemas.microsoft.com/office/drawing/2014/main" id="{AD8EAF41-3F13-70C9-7D65-12D7F213704E}"/>
              </a:ext>
            </a:extLst>
          </p:cNvPr>
          <p:cNvSpPr txBox="1">
            <a:spLocks/>
          </p:cNvSpPr>
          <p:nvPr/>
        </p:nvSpPr>
        <p:spPr>
          <a:xfrm>
            <a:off x="-130370" y="2371456"/>
            <a:ext cx="2442595" cy="473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dirty="0">
                <a:latin typeface="Century Schoolbook" panose="02040604050505020304" pitchFamily="18" charset="0"/>
                <a:cs typeface="B Nazanin" panose="00000400000000000000" pitchFamily="2" charset="-78"/>
              </a:rPr>
              <a:t>پیشگویی آینده</a:t>
            </a:r>
            <a:endParaRPr lang="en-US" sz="2000" dirty="0">
              <a:latin typeface="Century Schoolbook" panose="02040604050505020304" pitchFamily="18" charset="0"/>
              <a:cs typeface="B Nazanin" panose="00000400000000000000" pitchFamily="2" charset="-78"/>
            </a:endParaRPr>
          </a:p>
        </p:txBody>
      </p:sp>
      <p:sp>
        <p:nvSpPr>
          <p:cNvPr id="127" name="Content Placeholder 30">
            <a:extLst>
              <a:ext uri="{FF2B5EF4-FFF2-40B4-BE49-F238E27FC236}">
                <a16:creationId xmlns:a16="http://schemas.microsoft.com/office/drawing/2014/main" id="{A69C2DFD-FDF6-6F85-DAE7-4C0C37579846}"/>
              </a:ext>
            </a:extLst>
          </p:cNvPr>
          <p:cNvSpPr txBox="1">
            <a:spLocks/>
          </p:cNvSpPr>
          <p:nvPr/>
        </p:nvSpPr>
        <p:spPr>
          <a:xfrm>
            <a:off x="146331" y="4342434"/>
            <a:ext cx="2442595" cy="473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dirty="0">
                <a:latin typeface="Century Schoolbook" panose="02040604050505020304" pitchFamily="18" charset="0"/>
                <a:cs typeface="B Nazanin" panose="00000400000000000000" pitchFamily="2" charset="-78"/>
              </a:rPr>
              <a:t>تفکر همه یا هیچ</a:t>
            </a:r>
            <a:endParaRPr lang="en-US" sz="2000" dirty="0">
              <a:latin typeface="Century Schoolbook" panose="02040604050505020304" pitchFamily="18" charset="0"/>
              <a:cs typeface="B Nazanin" panose="00000400000000000000" pitchFamily="2" charset="-78"/>
            </a:endParaRPr>
          </a:p>
        </p:txBody>
      </p:sp>
      <p:sp>
        <p:nvSpPr>
          <p:cNvPr id="128" name="Content Placeholder 30">
            <a:extLst>
              <a:ext uri="{FF2B5EF4-FFF2-40B4-BE49-F238E27FC236}">
                <a16:creationId xmlns:a16="http://schemas.microsoft.com/office/drawing/2014/main" id="{3C24A672-745B-B910-5457-C9BC35B2B1EE}"/>
              </a:ext>
            </a:extLst>
          </p:cNvPr>
          <p:cNvSpPr txBox="1">
            <a:spLocks/>
          </p:cNvSpPr>
          <p:nvPr/>
        </p:nvSpPr>
        <p:spPr>
          <a:xfrm>
            <a:off x="7147542" y="2221783"/>
            <a:ext cx="2442595" cy="473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dirty="0">
                <a:latin typeface="Century Schoolbook" panose="02040604050505020304" pitchFamily="18" charset="0"/>
                <a:cs typeface="B Nazanin" panose="00000400000000000000" pitchFamily="2" charset="-78"/>
              </a:rPr>
              <a:t>تعمیم بیش از حد</a:t>
            </a:r>
            <a:endParaRPr lang="en-US" sz="2000" dirty="0">
              <a:latin typeface="Century Schoolbook" panose="02040604050505020304" pitchFamily="18" charset="0"/>
              <a:cs typeface="B Nazanin" panose="00000400000000000000" pitchFamily="2" charset="-78"/>
            </a:endParaRPr>
          </a:p>
        </p:txBody>
      </p:sp>
      <p:sp>
        <p:nvSpPr>
          <p:cNvPr id="129" name="Content Placeholder 30">
            <a:extLst>
              <a:ext uri="{FF2B5EF4-FFF2-40B4-BE49-F238E27FC236}">
                <a16:creationId xmlns:a16="http://schemas.microsoft.com/office/drawing/2014/main" id="{648E4A8F-86D4-5BD4-3BA3-CAADEBDF866E}"/>
              </a:ext>
            </a:extLst>
          </p:cNvPr>
          <p:cNvSpPr txBox="1">
            <a:spLocks/>
          </p:cNvSpPr>
          <p:nvPr/>
        </p:nvSpPr>
        <p:spPr>
          <a:xfrm>
            <a:off x="2142596" y="273783"/>
            <a:ext cx="2442595" cy="473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dirty="0">
                <a:latin typeface="Century Schoolbook" panose="02040604050505020304" pitchFamily="18" charset="0"/>
                <a:cs typeface="B Nazanin" panose="00000400000000000000" pitchFamily="2" charset="-78"/>
              </a:rPr>
              <a:t>کوچک نمایی نقاط مثبت</a:t>
            </a:r>
            <a:endParaRPr lang="en-US" sz="2000" dirty="0">
              <a:latin typeface="Century Schoolbook" panose="02040604050505020304" pitchFamily="18" charset="0"/>
              <a:cs typeface="B Nazanin" panose="00000400000000000000" pitchFamily="2" charset="-78"/>
            </a:endParaRPr>
          </a:p>
        </p:txBody>
      </p:sp>
      <p:sp>
        <p:nvSpPr>
          <p:cNvPr id="130" name="Content Placeholder 30">
            <a:extLst>
              <a:ext uri="{FF2B5EF4-FFF2-40B4-BE49-F238E27FC236}">
                <a16:creationId xmlns:a16="http://schemas.microsoft.com/office/drawing/2014/main" id="{FDC11BAE-8C79-D359-3CDF-7E73E2588DD5}"/>
              </a:ext>
            </a:extLst>
          </p:cNvPr>
          <p:cNvSpPr txBox="1">
            <a:spLocks/>
          </p:cNvSpPr>
          <p:nvPr/>
        </p:nvSpPr>
        <p:spPr>
          <a:xfrm>
            <a:off x="5097620" y="4389913"/>
            <a:ext cx="2442595" cy="473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dirty="0">
                <a:latin typeface="Century Schoolbook" panose="02040604050505020304" pitchFamily="18" charset="0"/>
                <a:cs typeface="B Nazanin" panose="00000400000000000000" pitchFamily="2" charset="-78"/>
              </a:rPr>
              <a:t>برچسب زدن</a:t>
            </a:r>
            <a:endParaRPr lang="en-US" sz="2000" dirty="0">
              <a:latin typeface="Century Schoolbook" panose="02040604050505020304" pitchFamily="18" charset="0"/>
              <a:cs typeface="B Nazanin" panose="00000400000000000000" pitchFamily="2" charset="-78"/>
            </a:endParaRPr>
          </a:p>
        </p:txBody>
      </p:sp>
      <p:sp>
        <p:nvSpPr>
          <p:cNvPr id="131" name="Content Placeholder 30">
            <a:extLst>
              <a:ext uri="{FF2B5EF4-FFF2-40B4-BE49-F238E27FC236}">
                <a16:creationId xmlns:a16="http://schemas.microsoft.com/office/drawing/2014/main" id="{217C8462-8DEE-8F61-19E4-EEF2F9B387D2}"/>
              </a:ext>
            </a:extLst>
          </p:cNvPr>
          <p:cNvSpPr txBox="1">
            <a:spLocks/>
          </p:cNvSpPr>
          <p:nvPr/>
        </p:nvSpPr>
        <p:spPr>
          <a:xfrm>
            <a:off x="4432552" y="165651"/>
            <a:ext cx="2442595" cy="473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dirty="0">
                <a:latin typeface="Century Schoolbook" panose="02040604050505020304" pitchFamily="18" charset="0"/>
                <a:cs typeface="B Nazanin" panose="00000400000000000000" pitchFamily="2" charset="-78"/>
              </a:rPr>
              <a:t>عبارت‌های باید دار</a:t>
            </a:r>
            <a:endParaRPr lang="en-US" sz="2000" dirty="0">
              <a:latin typeface="Century Schoolbook" panose="02040604050505020304" pitchFamily="18" charset="0"/>
              <a:cs typeface="B Nazanin" panose="00000400000000000000" pitchFamily="2" charset="-78"/>
            </a:endParaRPr>
          </a:p>
        </p:txBody>
      </p:sp>
      <p:sp>
        <p:nvSpPr>
          <p:cNvPr id="132" name="Content Placeholder 30">
            <a:extLst>
              <a:ext uri="{FF2B5EF4-FFF2-40B4-BE49-F238E27FC236}">
                <a16:creationId xmlns:a16="http://schemas.microsoft.com/office/drawing/2014/main" id="{B0122036-5171-0DB8-14B2-6E2612BFAD8F}"/>
              </a:ext>
            </a:extLst>
          </p:cNvPr>
          <p:cNvSpPr txBox="1">
            <a:spLocks/>
          </p:cNvSpPr>
          <p:nvPr/>
        </p:nvSpPr>
        <p:spPr>
          <a:xfrm>
            <a:off x="6943111" y="4050992"/>
            <a:ext cx="2442595" cy="473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dirty="0">
                <a:latin typeface="Century Schoolbook" panose="02040604050505020304" pitchFamily="18" charset="0"/>
                <a:cs typeface="B Nazanin" panose="00000400000000000000" pitchFamily="2" charset="-78"/>
              </a:rPr>
              <a:t>تصفیه ذهنی</a:t>
            </a:r>
            <a:endParaRPr lang="en-US" sz="2000" dirty="0">
              <a:latin typeface="Century Schoolbook" panose="02040604050505020304" pitchFamily="18" charset="0"/>
              <a:cs typeface="B Nazanin" panose="00000400000000000000" pitchFamily="2" charset="-78"/>
            </a:endParaRPr>
          </a:p>
        </p:txBody>
      </p:sp>
      <p:sp>
        <p:nvSpPr>
          <p:cNvPr id="133" name="Content Placeholder 30">
            <a:extLst>
              <a:ext uri="{FF2B5EF4-FFF2-40B4-BE49-F238E27FC236}">
                <a16:creationId xmlns:a16="http://schemas.microsoft.com/office/drawing/2014/main" id="{26183D0E-9EDB-4ED5-A5B7-9E8C9EC4D496}"/>
              </a:ext>
            </a:extLst>
          </p:cNvPr>
          <p:cNvSpPr txBox="1">
            <a:spLocks/>
          </p:cNvSpPr>
          <p:nvPr/>
        </p:nvSpPr>
        <p:spPr>
          <a:xfrm>
            <a:off x="6912300" y="467460"/>
            <a:ext cx="2442595" cy="473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dirty="0">
                <a:latin typeface="Century Schoolbook" panose="02040604050505020304" pitchFamily="18" charset="0"/>
                <a:cs typeface="B Nazanin" panose="00000400000000000000" pitchFamily="2" charset="-78"/>
              </a:rPr>
              <a:t>شخصی سازی</a:t>
            </a:r>
            <a:endParaRPr lang="en-US" sz="2000" dirty="0">
              <a:latin typeface="Century Schoolbook" panose="02040604050505020304" pitchFamily="18" charset="0"/>
              <a:cs typeface="B Nazanin" panose="00000400000000000000" pitchFamily="2" charset="-78"/>
            </a:endParaRPr>
          </a:p>
        </p:txBody>
      </p:sp>
      <p:sp>
        <p:nvSpPr>
          <p:cNvPr id="134" name="Content Placeholder 30">
            <a:extLst>
              <a:ext uri="{FF2B5EF4-FFF2-40B4-BE49-F238E27FC236}">
                <a16:creationId xmlns:a16="http://schemas.microsoft.com/office/drawing/2014/main" id="{C9117990-809E-F502-9521-F505CF0EAE3D}"/>
              </a:ext>
            </a:extLst>
          </p:cNvPr>
          <p:cNvSpPr txBox="1">
            <a:spLocks/>
          </p:cNvSpPr>
          <p:nvPr/>
        </p:nvSpPr>
        <p:spPr>
          <a:xfrm>
            <a:off x="2774192" y="4571650"/>
            <a:ext cx="2442595" cy="473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dirty="0">
                <a:latin typeface="Century Schoolbook" panose="02040604050505020304" pitchFamily="18" charset="0"/>
                <a:cs typeface="B Nazanin" panose="00000400000000000000" pitchFamily="2" charset="-78"/>
              </a:rPr>
              <a:t>نتیجه گیری احساسی</a:t>
            </a:r>
            <a:endParaRPr lang="en-US" sz="2000" dirty="0">
              <a:latin typeface="Century Schoolbook" panose="02040604050505020304" pitchFamily="18" charset="0"/>
              <a:cs typeface="B Nazanin" panose="00000400000000000000" pitchFamily="2" charset="-78"/>
            </a:endParaRPr>
          </a:p>
        </p:txBody>
      </p:sp>
      <p:sp>
        <p:nvSpPr>
          <p:cNvPr id="135" name="Content Placeholder 30">
            <a:extLst>
              <a:ext uri="{FF2B5EF4-FFF2-40B4-BE49-F238E27FC236}">
                <a16:creationId xmlns:a16="http://schemas.microsoft.com/office/drawing/2014/main" id="{AFA43B96-D656-6FB8-7D04-F62425CB2DDF}"/>
              </a:ext>
            </a:extLst>
          </p:cNvPr>
          <p:cNvSpPr txBox="1">
            <a:spLocks/>
          </p:cNvSpPr>
          <p:nvPr/>
        </p:nvSpPr>
        <p:spPr>
          <a:xfrm>
            <a:off x="-189187" y="4027010"/>
            <a:ext cx="3089918" cy="466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Century Schoolbook" panose="02040604050505020304" pitchFamily="18" charset="0"/>
              </a:rPr>
              <a:t>Polarized thinking</a:t>
            </a:r>
          </a:p>
        </p:txBody>
      </p:sp>
      <p:sp>
        <p:nvSpPr>
          <p:cNvPr id="136" name="Content Placeholder 30">
            <a:extLst>
              <a:ext uri="{FF2B5EF4-FFF2-40B4-BE49-F238E27FC236}">
                <a16:creationId xmlns:a16="http://schemas.microsoft.com/office/drawing/2014/main" id="{DB88BF29-22EC-86AC-1454-88E48BAE6D68}"/>
              </a:ext>
            </a:extLst>
          </p:cNvPr>
          <p:cNvSpPr txBox="1">
            <a:spLocks/>
          </p:cNvSpPr>
          <p:nvPr/>
        </p:nvSpPr>
        <p:spPr>
          <a:xfrm>
            <a:off x="2282789" y="4260462"/>
            <a:ext cx="3422829" cy="651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Century Schoolbook" panose="02040604050505020304" pitchFamily="18" charset="0"/>
              </a:rPr>
              <a:t>Emotional reasoning</a:t>
            </a:r>
          </a:p>
        </p:txBody>
      </p:sp>
      <p:sp>
        <p:nvSpPr>
          <p:cNvPr id="137" name="Content Placeholder 30">
            <a:extLst>
              <a:ext uri="{FF2B5EF4-FFF2-40B4-BE49-F238E27FC236}">
                <a16:creationId xmlns:a16="http://schemas.microsoft.com/office/drawing/2014/main" id="{E9A3E576-F6D7-749E-ABB6-786B58F9F8B4}"/>
              </a:ext>
            </a:extLst>
          </p:cNvPr>
          <p:cNvSpPr txBox="1">
            <a:spLocks/>
          </p:cNvSpPr>
          <p:nvPr/>
        </p:nvSpPr>
        <p:spPr>
          <a:xfrm>
            <a:off x="5139701" y="4086627"/>
            <a:ext cx="2261064" cy="462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Century Schoolbook" panose="02040604050505020304" pitchFamily="18" charset="0"/>
              </a:rPr>
              <a:t>Labeling</a:t>
            </a:r>
          </a:p>
        </p:txBody>
      </p:sp>
      <p:sp>
        <p:nvSpPr>
          <p:cNvPr id="138" name="Content Placeholder 30">
            <a:extLst>
              <a:ext uri="{FF2B5EF4-FFF2-40B4-BE49-F238E27FC236}">
                <a16:creationId xmlns:a16="http://schemas.microsoft.com/office/drawing/2014/main" id="{57CD8991-5422-F70E-B3B2-0F8F56154389}"/>
              </a:ext>
            </a:extLst>
          </p:cNvPr>
          <p:cNvSpPr txBox="1">
            <a:spLocks/>
          </p:cNvSpPr>
          <p:nvPr/>
        </p:nvSpPr>
        <p:spPr>
          <a:xfrm>
            <a:off x="6724394" y="3801055"/>
            <a:ext cx="2770910" cy="566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Century Schoolbook" panose="02040604050505020304" pitchFamily="18" charset="0"/>
              </a:rPr>
              <a:t>Mental filtering</a:t>
            </a:r>
          </a:p>
        </p:txBody>
      </p:sp>
      <p:sp>
        <p:nvSpPr>
          <p:cNvPr id="139" name="Content Placeholder 30">
            <a:extLst>
              <a:ext uri="{FF2B5EF4-FFF2-40B4-BE49-F238E27FC236}">
                <a16:creationId xmlns:a16="http://schemas.microsoft.com/office/drawing/2014/main" id="{10592658-2AC9-2DA2-3C3F-693409DCB61B}"/>
              </a:ext>
            </a:extLst>
          </p:cNvPr>
          <p:cNvSpPr txBox="1">
            <a:spLocks/>
          </p:cNvSpPr>
          <p:nvPr/>
        </p:nvSpPr>
        <p:spPr>
          <a:xfrm>
            <a:off x="6518504" y="1918029"/>
            <a:ext cx="2969000" cy="62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Century Schoolbook" panose="02040604050505020304" pitchFamily="18" charset="0"/>
              </a:rPr>
              <a:t>Overgeneralization</a:t>
            </a:r>
          </a:p>
        </p:txBody>
      </p:sp>
      <p:sp>
        <p:nvSpPr>
          <p:cNvPr id="140" name="Content Placeholder 30">
            <a:extLst>
              <a:ext uri="{FF2B5EF4-FFF2-40B4-BE49-F238E27FC236}">
                <a16:creationId xmlns:a16="http://schemas.microsoft.com/office/drawing/2014/main" id="{74D92C6A-23A2-8078-9785-D25FE7D63A33}"/>
              </a:ext>
            </a:extLst>
          </p:cNvPr>
          <p:cNvSpPr txBox="1">
            <a:spLocks/>
          </p:cNvSpPr>
          <p:nvPr/>
        </p:nvSpPr>
        <p:spPr>
          <a:xfrm>
            <a:off x="6235547" y="258275"/>
            <a:ext cx="2844999" cy="466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Century Schoolbook" panose="02040604050505020304" pitchFamily="18" charset="0"/>
              </a:rPr>
              <a:t>Personalization</a:t>
            </a:r>
          </a:p>
        </p:txBody>
      </p:sp>
      <p:sp>
        <p:nvSpPr>
          <p:cNvPr id="141" name="Content Placeholder 30">
            <a:extLst>
              <a:ext uri="{FF2B5EF4-FFF2-40B4-BE49-F238E27FC236}">
                <a16:creationId xmlns:a16="http://schemas.microsoft.com/office/drawing/2014/main" id="{86429102-FD36-D59C-0E34-E33DA80D7BEF}"/>
              </a:ext>
            </a:extLst>
          </p:cNvPr>
          <p:cNvSpPr txBox="1">
            <a:spLocks/>
          </p:cNvSpPr>
          <p:nvPr/>
        </p:nvSpPr>
        <p:spPr>
          <a:xfrm>
            <a:off x="4291753" y="-46030"/>
            <a:ext cx="2754731" cy="422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Century Schoolbook" panose="02040604050505020304" pitchFamily="18" charset="0"/>
              </a:rPr>
              <a:t>Should statements</a:t>
            </a:r>
          </a:p>
        </p:txBody>
      </p:sp>
      <p:sp>
        <p:nvSpPr>
          <p:cNvPr id="143" name="Content Placeholder 30">
            <a:extLst>
              <a:ext uri="{FF2B5EF4-FFF2-40B4-BE49-F238E27FC236}">
                <a16:creationId xmlns:a16="http://schemas.microsoft.com/office/drawing/2014/main" id="{985898AD-D373-5F4B-3F1E-FB253E96F7F8}"/>
              </a:ext>
            </a:extLst>
          </p:cNvPr>
          <p:cNvSpPr txBox="1">
            <a:spLocks/>
          </p:cNvSpPr>
          <p:nvPr/>
        </p:nvSpPr>
        <p:spPr>
          <a:xfrm>
            <a:off x="1439691" y="24038"/>
            <a:ext cx="3055859" cy="527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Century Schoolbook" panose="02040604050505020304" pitchFamily="18" charset="0"/>
              </a:rPr>
              <a:t>Discounting the positive</a:t>
            </a:r>
          </a:p>
        </p:txBody>
      </p:sp>
    </p:spTree>
    <p:extLst>
      <p:ext uri="{BB962C8B-B14F-4D97-AF65-F5344CB8AC3E}">
        <p14:creationId xmlns:p14="http://schemas.microsoft.com/office/powerpoint/2010/main" val="324850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9918">
        <p14:pan dir="u"/>
      </p:transition>
    </mc:Choice>
    <mc:Fallback xmlns="">
      <p:transition spd="slow" advTm="29918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13" y="224337"/>
            <a:ext cx="8259098" cy="763526"/>
          </a:xfrm>
        </p:spPr>
        <p:txBody>
          <a:bodyPr>
            <a:normAutofit/>
          </a:bodyPr>
          <a:lstStyle/>
          <a:p>
            <a:r>
              <a:rPr lang="fa-IR" sz="4400" dirty="0">
                <a:solidFill>
                  <a:schemeClr val="accent6">
                    <a:lumMod val="75000"/>
                  </a:schemeClr>
                </a:solidFill>
                <a:latin typeface="2 Elm"/>
                <a:cs typeface="2  Elm Border" panose="00000400000000000000" pitchFamily="2" charset="-78"/>
              </a:rPr>
              <a:t>روش کار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2 Elm"/>
              <a:cs typeface="2  Elm Borde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030" y="1504449"/>
            <a:ext cx="8246070" cy="3465870"/>
          </a:xfrm>
        </p:spPr>
        <p:txBody>
          <a:bodyPr>
            <a:normAutofit lnSpcReduction="10000"/>
          </a:bodyPr>
          <a:lstStyle/>
          <a:p>
            <a:pPr algn="r" rtl="1">
              <a:buFont typeface="Wingdings" panose="05000000000000000000" pitchFamily="2" charset="2"/>
              <a:buChar char="Ø"/>
            </a:pPr>
            <a:r>
              <a:rPr lang="fa-IR" sz="3200" dirty="0">
                <a:latin typeface="IRMitra" panose="02000506000000020002" pitchFamily="2" charset="-78"/>
                <a:cs typeface="2  Baran" panose="00000400000000000000" pitchFamily="2" charset="-78"/>
              </a:rPr>
              <a:t>ضرورت انجام پژوهش</a:t>
            </a:r>
          </a:p>
          <a:p>
            <a:pPr marL="0" indent="0" algn="r" rtl="1">
              <a:buNone/>
            </a:pPr>
            <a:r>
              <a:rPr lang="fa-IR" sz="2000" dirty="0">
                <a:latin typeface="IRMitra" panose="02000506000000020002" pitchFamily="2" charset="-78"/>
                <a:cs typeface="2  Baran" panose="00000400000000000000" pitchFamily="2" charset="-78"/>
              </a:rPr>
              <a:t>نوجوانی </a:t>
            </a:r>
          </a:p>
          <a:p>
            <a:pPr algn="r" rtl="1"/>
            <a:endParaRPr lang="fa-IR" sz="3200" dirty="0">
              <a:latin typeface="IRMitra" panose="02000506000000020002" pitchFamily="2" charset="-78"/>
              <a:cs typeface="2  Bara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3200" dirty="0">
                <a:latin typeface="IRMitra" panose="02000506000000020002" pitchFamily="2" charset="-78"/>
                <a:cs typeface="2  Baran" panose="00000400000000000000" pitchFamily="2" charset="-78"/>
              </a:rPr>
              <a:t>ابزار</a:t>
            </a:r>
            <a:endParaRPr lang="en-US" sz="3200" dirty="0">
              <a:latin typeface="IRMitra" panose="02000506000000020002" pitchFamily="2" charset="-78"/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000" dirty="0">
                <a:latin typeface="IRMitra" panose="02000506000000020002" pitchFamily="2" charset="-78"/>
                <a:cs typeface="2  Baran" panose="00000400000000000000" pitchFamily="2" charset="-78"/>
              </a:rPr>
              <a:t>(پرسشنامه خطاهای شناختی کودکان و نوجوانان کوین و همکاران2011)</a:t>
            </a:r>
          </a:p>
          <a:p>
            <a:pPr algn="r" rtl="1"/>
            <a:endParaRPr lang="fa-IR" sz="2400" dirty="0">
              <a:latin typeface="IRMitra" panose="02000506000000020002" pitchFamily="2" charset="-78"/>
              <a:cs typeface="2  Bara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3200" dirty="0">
                <a:latin typeface="IRMitra" panose="02000506000000020002" pitchFamily="2" charset="-78"/>
                <a:cs typeface="2  Baran" panose="00000400000000000000" pitchFamily="2" charset="-78"/>
              </a:rPr>
              <a:t>روند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3237384"/>
            <a:ext cx="2327564" cy="1906116"/>
          </a:xfrm>
          <a:prstGeom prst="rect">
            <a:avLst/>
          </a:prstGeom>
        </p:spPr>
      </p:pic>
      <p:pic>
        <p:nvPicPr>
          <p:cNvPr id="5" name="Picture 2" descr="File:Sampad.svg">
            <a:extLst>
              <a:ext uri="{FF2B5EF4-FFF2-40B4-BE49-F238E27FC236}">
                <a16:creationId xmlns:a16="http://schemas.microsoft.com/office/drawing/2014/main" id="{8180C0D4-B613-4C99-830C-9EC0281D7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265" y="11017"/>
            <a:ext cx="627961" cy="62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6">
            <a:extLst>
              <a:ext uri="{FF2B5EF4-FFF2-40B4-BE49-F238E27FC236}">
                <a16:creationId xmlns:a16="http://schemas.microsoft.com/office/drawing/2014/main" id="{609DE2E0-B79E-403E-98C5-D1412F84CCD7}"/>
              </a:ext>
            </a:extLst>
          </p:cNvPr>
          <p:cNvSpPr txBox="1">
            <a:spLocks/>
          </p:cNvSpPr>
          <p:nvPr/>
        </p:nvSpPr>
        <p:spPr>
          <a:xfrm>
            <a:off x="8698419" y="4779603"/>
            <a:ext cx="444949" cy="5087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>
                <a:solidFill>
                  <a:schemeClr val="accent5">
                    <a:lumMod val="20000"/>
                    <a:lumOff val="80000"/>
                  </a:schemeClr>
                </a:solidFill>
                <a:cs typeface="2  Elm Border" panose="00000400000000000000" pitchFamily="2" charset="-78"/>
              </a:rPr>
              <a:t>5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cs typeface="2  Elm Borde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711261"/>
      </p:ext>
    </p:extLst>
  </p:cSld>
  <p:clrMapOvr>
    <a:masterClrMapping/>
  </p:clrMapOvr>
  <p:transition spd="slow" advTm="13204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760" y="224337"/>
            <a:ext cx="8259098" cy="763526"/>
          </a:xfrm>
        </p:spPr>
        <p:txBody>
          <a:bodyPr>
            <a:normAutofit/>
          </a:bodyPr>
          <a:lstStyle/>
          <a:p>
            <a:r>
              <a:rPr lang="fa-IR" sz="4400" dirty="0">
                <a:solidFill>
                  <a:schemeClr val="accent6">
                    <a:lumMod val="75000"/>
                  </a:schemeClr>
                </a:solidFill>
                <a:cs typeface="2  Elm Border" panose="00000400000000000000" pitchFamily="2" charset="-78"/>
              </a:rPr>
              <a:t>نتایج</a:t>
            </a:r>
            <a:endParaRPr lang="en-US" sz="4400" dirty="0">
              <a:solidFill>
                <a:schemeClr val="accent6">
                  <a:lumMod val="75000"/>
                </a:schemeClr>
              </a:solidFill>
              <a:cs typeface="2  Elm Borde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Ø"/>
            </a:pPr>
            <a:r>
              <a:rPr lang="fa-IR" dirty="0">
                <a:cs typeface="2  Baran" panose="00000400000000000000" pitchFamily="2" charset="-78"/>
              </a:rPr>
              <a:t>روش تحلیل: </a:t>
            </a:r>
            <a:r>
              <a:rPr lang="fa-IR" sz="2400" dirty="0">
                <a:cs typeface="2  Baran" panose="00000400000000000000" pitchFamily="2" charset="-78"/>
              </a:rPr>
              <a:t>شاخص توصیفی میانگین و آزمون همبستگی پیرسون</a:t>
            </a:r>
            <a:endParaRPr lang="fa-IR" dirty="0">
              <a:cs typeface="2  Bara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Ø"/>
            </a:pPr>
            <a:endParaRPr lang="fa-IR" dirty="0">
              <a:cs typeface="2  Bara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>
                <a:cs typeface="2  Baran" panose="00000400000000000000" pitchFamily="2" charset="-78"/>
              </a:rPr>
              <a:t>رایج‌ترین خطا</a:t>
            </a:r>
          </a:p>
          <a:p>
            <a:pPr algn="r" rtl="1">
              <a:buFont typeface="Wingdings" panose="05000000000000000000" pitchFamily="2" charset="2"/>
              <a:buChar char="Ø"/>
            </a:pPr>
            <a:endParaRPr lang="fa-IR" dirty="0">
              <a:cs typeface="2  Bara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>
                <a:cs typeface="2  Baran" panose="00000400000000000000" pitchFamily="2" charset="-78"/>
              </a:rPr>
              <a:t> نتایج همبستگی</a:t>
            </a:r>
          </a:p>
          <a:p>
            <a:pPr algn="r" rtl="1"/>
            <a:endParaRPr lang="fa-IR" dirty="0">
              <a:cs typeface="2  Baran" panose="00000400000000000000" pitchFamily="2" charset="-78"/>
            </a:endParaRPr>
          </a:p>
        </p:txBody>
      </p:sp>
      <p:pic>
        <p:nvPicPr>
          <p:cNvPr id="5" name="Picture 2" descr="File:Sampad.svg">
            <a:extLst>
              <a:ext uri="{FF2B5EF4-FFF2-40B4-BE49-F238E27FC236}">
                <a16:creationId xmlns:a16="http://schemas.microsoft.com/office/drawing/2014/main" id="{AB7C13A1-52D8-4541-A7BD-FC669D7E4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265" y="11017"/>
            <a:ext cx="627961" cy="62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6">
            <a:extLst>
              <a:ext uri="{FF2B5EF4-FFF2-40B4-BE49-F238E27FC236}">
                <a16:creationId xmlns:a16="http://schemas.microsoft.com/office/drawing/2014/main" id="{D3DB3EF3-0D26-4F91-A9AC-39040E5A998E}"/>
              </a:ext>
            </a:extLst>
          </p:cNvPr>
          <p:cNvSpPr txBox="1">
            <a:spLocks/>
          </p:cNvSpPr>
          <p:nvPr/>
        </p:nvSpPr>
        <p:spPr>
          <a:xfrm>
            <a:off x="8698419" y="4779603"/>
            <a:ext cx="444949" cy="508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400" dirty="0">
                <a:solidFill>
                  <a:schemeClr val="accent5">
                    <a:lumMod val="20000"/>
                    <a:lumOff val="80000"/>
                  </a:schemeClr>
                </a:solidFill>
                <a:cs typeface="2  Elm Border" panose="00000400000000000000" pitchFamily="2" charset="-78"/>
              </a:rPr>
              <a:t>6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cs typeface="2  Elm Border" panose="00000400000000000000" pitchFamily="2" charset="-78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24CC9FC-A0BC-74C9-8DED-91D31BBA00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967576"/>
              </p:ext>
            </p:extLst>
          </p:nvPr>
        </p:nvGraphicFramePr>
        <p:xfrm>
          <a:off x="434216" y="1871163"/>
          <a:ext cx="4572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0927454"/>
      </p:ext>
    </p:extLst>
  </p:cSld>
  <p:clrMapOvr>
    <a:masterClrMapping/>
  </p:clrMapOvr>
  <p:transition spd="slow" advTm="36783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4794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9868"/>
            <a:ext cx="4211782" cy="38836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54236" y="858982"/>
            <a:ext cx="4447309" cy="2215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4800" dirty="0">
                <a:cs typeface="2  Elm Border" panose="00000400000000000000" pitchFamily="2" charset="-78"/>
              </a:rPr>
              <a:t>پایان </a:t>
            </a:r>
          </a:p>
          <a:p>
            <a:pPr algn="ctr"/>
            <a:endParaRPr lang="fa-IR" dirty="0">
              <a:cs typeface="2  Elm Border" panose="00000400000000000000" pitchFamily="2" charset="-78"/>
            </a:endParaRPr>
          </a:p>
          <a:p>
            <a:pPr algn="ctr"/>
            <a:endParaRPr lang="fa-IR" dirty="0">
              <a:cs typeface="2  Elm Border" panose="00000400000000000000" pitchFamily="2" charset="-78"/>
            </a:endParaRPr>
          </a:p>
          <a:p>
            <a:pPr algn="ctr"/>
            <a:r>
              <a:rPr lang="fa-IR" dirty="0">
                <a:cs typeface="2  Elm Border" panose="00000400000000000000" pitchFamily="2" charset="-78"/>
              </a:rPr>
              <a:t>شاد و پاینده باشید</a:t>
            </a:r>
          </a:p>
          <a:p>
            <a:pPr algn="ctr"/>
            <a:endParaRPr lang="fa-IR" dirty="0">
              <a:cs typeface="2  Elm Border" panose="00000400000000000000" pitchFamily="2" charset="-78"/>
            </a:endParaRPr>
          </a:p>
          <a:p>
            <a:pPr algn="ctr"/>
            <a:r>
              <a:rPr lang="fa-IR" dirty="0">
                <a:cs typeface="2  Elm Border" panose="00000400000000000000" pitchFamily="2" charset="-78"/>
              </a:rPr>
              <a:t> </a:t>
            </a:r>
          </a:p>
        </p:txBody>
      </p:sp>
      <p:pic>
        <p:nvPicPr>
          <p:cNvPr id="6" name="Picture 2" descr="File:Sampad.svg">
            <a:extLst>
              <a:ext uri="{FF2B5EF4-FFF2-40B4-BE49-F238E27FC236}">
                <a16:creationId xmlns:a16="http://schemas.microsoft.com/office/drawing/2014/main" id="{273A46D0-D0F8-47DE-B65E-56E4A0CD8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265" y="11017"/>
            <a:ext cx="627961" cy="62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6E8DEF65-6A49-496C-9C59-3140BE56F3A7}"/>
              </a:ext>
            </a:extLst>
          </p:cNvPr>
          <p:cNvSpPr txBox="1">
            <a:spLocks/>
          </p:cNvSpPr>
          <p:nvPr/>
        </p:nvSpPr>
        <p:spPr>
          <a:xfrm>
            <a:off x="8698419" y="4779603"/>
            <a:ext cx="444949" cy="508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400">
                <a:solidFill>
                  <a:schemeClr val="accent5">
                    <a:lumMod val="20000"/>
                    <a:lumOff val="80000"/>
                  </a:schemeClr>
                </a:solidFill>
                <a:cs typeface="2  Elm Border" panose="00000400000000000000" pitchFamily="2" charset="-78"/>
              </a:rPr>
              <a:t>7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cs typeface="2  Elm Borde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On-screen Show (16:9)</PresentationFormat>
  <Paragraphs>78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2  Baran</vt:lpstr>
      <vt:lpstr>2  Elm Border</vt:lpstr>
      <vt:lpstr>2 Elm</vt:lpstr>
      <vt:lpstr>Arial</vt:lpstr>
      <vt:lpstr>B Nazanin</vt:lpstr>
      <vt:lpstr>Calibri</vt:lpstr>
      <vt:lpstr>Century Schoolbook</vt:lpstr>
      <vt:lpstr>Fira Sans Extra Condensed Medium</vt:lpstr>
      <vt:lpstr>IRMitra</vt:lpstr>
      <vt:lpstr>Times New Roman</vt:lpstr>
      <vt:lpstr>Wingdings</vt:lpstr>
      <vt:lpstr>Office Theme</vt:lpstr>
      <vt:lpstr>Cognitive Errors خطاهای شناختی </vt:lpstr>
      <vt:lpstr>بررسی رایج‌ترین خطاهای شناختی موجود در تفکر نوجوانان دختر</vt:lpstr>
      <vt:lpstr>بیان مسئله</vt:lpstr>
      <vt:lpstr>PowerPoint Presentation</vt:lpstr>
      <vt:lpstr>روش کار</vt:lpstr>
      <vt:lpstr>نتایج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2022-05-06T12:55:04Z</dcterms:modified>
</cp:coreProperties>
</file>